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58" r:id="rId3"/>
    <p:sldId id="259" r:id="rId4"/>
    <p:sldId id="262" r:id="rId5"/>
    <p:sldId id="261" r:id="rId6"/>
    <p:sldId id="270" r:id="rId7"/>
    <p:sldId id="263" r:id="rId8"/>
    <p:sldId id="264" r:id="rId9"/>
    <p:sldId id="271" r:id="rId10"/>
    <p:sldId id="269" r:id="rId11"/>
    <p:sldId id="272" r:id="rId12"/>
    <p:sldId id="265" r:id="rId13"/>
    <p:sldId id="275" r:id="rId14"/>
    <p:sldId id="276" r:id="rId15"/>
    <p:sldId id="277" r:id="rId16"/>
    <p:sldId id="273" r:id="rId17"/>
    <p:sldId id="278" r:id="rId18"/>
    <p:sldId id="279" r:id="rId19"/>
    <p:sldId id="280" r:id="rId20"/>
    <p:sldId id="274" r:id="rId21"/>
    <p:sldId id="284" r:id="rId22"/>
    <p:sldId id="285" r:id="rId23"/>
    <p:sldId id="286" r:id="rId24"/>
    <p:sldId id="266" r:id="rId25"/>
    <p:sldId id="281" r:id="rId26"/>
    <p:sldId id="287" r:id="rId2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60" autoAdjust="0"/>
    <p:restoredTop sz="94660"/>
  </p:normalViewPr>
  <p:slideViewPr>
    <p:cSldViewPr>
      <p:cViewPr varScale="1">
        <p:scale>
          <a:sx n="86" d="100"/>
          <a:sy n="86" d="100"/>
        </p:scale>
        <p:origin x="-89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E6E5AD-7B09-4053-937D-B09B064A7EA7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D108E-ECC8-4763-84C3-D5429EF77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93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D108E-ECC8-4763-84C3-D5429EF772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144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 Introduction to Equations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1 Lesson 8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3</a:t>
                </a:r>
                <a:r>
                  <a:rPr lang="en-US" sz="2400" dirty="0" smtClean="0">
                    <a:ea typeface="Calibri"/>
                    <a:cs typeface="Times New Roman"/>
                  </a:rPr>
                  <a:t>: </a:t>
                </a:r>
                <a:r>
                  <a:rPr lang="en-US" sz="2400" b="1" dirty="0" smtClean="0"/>
                  <a:t>Find </a:t>
                </a:r>
                <a:r>
                  <a:rPr lang="en-US" sz="2400" b="1" dirty="0"/>
                  <a:t>the solution of each equation.</a:t>
                </a: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A.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𝒃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𝟏𝟑</m:t>
                    </m:r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 </a:t>
                </a: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B.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𝟏𝟔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𝟐𝟔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𝟐𝟏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</m:oMath>
                </a14:m>
                <a:endParaRPr lang="en-US" sz="2400" dirty="0"/>
              </a:p>
              <a:p>
                <a:pPr marL="0" lvl="0" indent="0">
                  <a:buNone/>
                </a:pPr>
                <a:endParaRPr lang="en-US" sz="2400" b="1" i="1" dirty="0" smtClean="0"/>
              </a:p>
              <a:p>
                <a:pPr marL="0" lvl="0" indent="0">
                  <a:buNone/>
                </a:pPr>
                <a:r>
                  <a:rPr lang="en-US" sz="2400" dirty="0"/>
                  <a:t>C</a:t>
                </a:r>
                <a:r>
                  <a:rPr lang="en-US" sz="2400" dirty="0" smtClean="0"/>
                  <a:t>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𝒛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𝟏𝟐</m:t>
                    </m:r>
                    <m:r>
                      <a:rPr lang="en-US" sz="2400" b="1" i="1">
                        <a:latin typeface="Cambria Math"/>
                      </a:rPr>
                      <m:t>=−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</m:oMath>
                </a14:m>
                <a:endParaRPr lang="en-US" sz="24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2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71600" y="1589809"/>
            <a:ext cx="40386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858000" y="15811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371600" y="2952750"/>
            <a:ext cx="466344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858000" y="29527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371600" y="4248150"/>
            <a:ext cx="413004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844145" y="42481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3</a:t>
                </a:r>
                <a:r>
                  <a:rPr lang="en-US" sz="2400" dirty="0" smtClean="0">
                    <a:ea typeface="Calibri"/>
                    <a:cs typeface="Times New Roman"/>
                  </a:rPr>
                  <a:t>: </a:t>
                </a:r>
                <a:r>
                  <a:rPr lang="en-US" sz="2400" b="1" dirty="0" smtClean="0"/>
                  <a:t>Find </a:t>
                </a:r>
                <a:r>
                  <a:rPr lang="en-US" sz="2400" b="1" dirty="0"/>
                  <a:t>the solution of each equation.</a:t>
                </a: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A.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𝒃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𝟏𝟑</m:t>
                    </m:r>
                  </m:oMath>
                </a14:m>
                <a:endParaRPr lang="en-US" sz="2400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𝒃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𝟏𝟑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</m:oMath>
                </a14:m>
                <a:r>
                  <a:rPr lang="en-US" sz="2400" b="1" dirty="0"/>
                  <a:t>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𝒃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𝟏𝟔</m:t>
                    </m:r>
                  </m:oMath>
                </a14:m>
                <a:r>
                  <a:rPr lang="en-US" sz="2400" b="1" dirty="0"/>
                  <a:t>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𝒃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 </a:t>
                </a: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B.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𝟏𝟔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𝟐𝟔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𝟐𝟏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</m:oMath>
                </a14:m>
                <a:endParaRPr lang="en-US" sz="2400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𝟏𝟔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𝟐𝟔</m:t>
                    </m:r>
                    <m:r>
                      <a:rPr lang="en-US" sz="2400" b="1" i="1">
                        <a:latin typeface="Cambria Math"/>
                      </a:rPr>
                      <m:t>=−</m:t>
                    </m:r>
                    <m:r>
                      <a:rPr lang="en-US" sz="2400" b="1" i="1">
                        <a:latin typeface="Cambria Math"/>
                      </a:rPr>
                      <m:t>𝟐𝟏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b="1" dirty="0"/>
                  <a:t>	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𝟒𝟐</m:t>
                    </m:r>
                    <m:r>
                      <a:rPr lang="en-US" sz="2400" b="1" i="1">
                        <a:latin typeface="Cambria Math"/>
                      </a:rPr>
                      <m:t>=−</m:t>
                    </m:r>
                    <m:r>
                      <a:rPr lang="en-US" sz="2400" b="1" i="1">
                        <a:latin typeface="Cambria Math"/>
                      </a:rPr>
                      <m:t>𝟐𝟏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b="1" dirty="0"/>
                  <a:t>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</m:oMath>
                </a14:m>
                <a:endParaRPr lang="en-US" sz="2400" dirty="0"/>
              </a:p>
              <a:p>
                <a:pPr marL="0" lvl="0" indent="0">
                  <a:buNone/>
                </a:pPr>
                <a:endParaRPr lang="en-US" sz="2400" b="1" i="1" dirty="0" smtClean="0"/>
              </a:p>
              <a:p>
                <a:pPr marL="0" lvl="0" indent="0">
                  <a:buNone/>
                </a:pPr>
                <a:r>
                  <a:rPr lang="en-US" sz="2400" dirty="0"/>
                  <a:t>C</a:t>
                </a:r>
                <a:r>
                  <a:rPr lang="en-US" sz="2400" dirty="0" smtClean="0"/>
                  <a:t>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𝒛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𝟏𝟐</m:t>
                    </m:r>
                    <m:r>
                      <a:rPr lang="en-US" sz="2400" b="1" i="1">
                        <a:latin typeface="Cambria Math"/>
                      </a:rPr>
                      <m:t>=−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</m:oMath>
                </a14:m>
                <a:endParaRPr lang="en-US" sz="2400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𝒛</m:t>
                    </m:r>
                    <m:r>
                      <a:rPr lang="en-US" sz="2400" b="1" i="1">
                        <a:latin typeface="Cambria Math"/>
                      </a:rPr>
                      <m:t>=−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𝟏𝟐</m:t>
                    </m:r>
                  </m:oMath>
                </a14:m>
                <a:r>
                  <a:rPr lang="en-US" sz="2400" b="1" dirty="0"/>
                  <a:t>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𝒛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𝟖</m:t>
                    </m:r>
                  </m:oMath>
                </a14:m>
                <a:r>
                  <a:rPr lang="en-US" sz="2400" b="1" dirty="0"/>
                  <a:t>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𝒛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</m:t>
                    </m:r>
                  </m:oMath>
                </a14:m>
                <a:endParaRPr lang="en-US" sz="24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95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Sample Problem 4</a:t>
                </a:r>
                <a:r>
                  <a:rPr lang="en-US" sz="2400" b="1" dirty="0"/>
                  <a:t>: Use a table to find the solution of each equation.</a:t>
                </a: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A.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𝟕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𝟏𝟎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𝟒𝟓</m:t>
                    </m:r>
                  </m:oMath>
                </a14:m>
                <a:endParaRPr lang="en-US" sz="2400" dirty="0" smtClean="0"/>
              </a:p>
              <a:p>
                <a:pPr marL="0" lvl="0" indent="0">
                  <a:buNone/>
                </a:pPr>
                <a:endParaRPr lang="en-US" sz="2400" dirty="0" smtClean="0"/>
              </a:p>
              <a:p>
                <a:pPr marL="0" lvl="0" indent="0">
                  <a:buNone/>
                </a:pPr>
                <a:r>
                  <a:rPr lang="en-US" sz="2400" dirty="0" smtClean="0"/>
                  <a:t>B.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𝟕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𝟏𝟒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𝟐𝟏</m:t>
                    </m:r>
                  </m:oMath>
                </a14:m>
                <a:endParaRPr lang="en-US" sz="2400" b="1" dirty="0" smtClean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lvl="0" indent="0">
                  <a:buNone/>
                </a:pPr>
                <a:r>
                  <a:rPr lang="en-US" sz="2400" dirty="0" smtClean="0"/>
                  <a:t>C.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𝟏𝟐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𝟖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320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00600" y="15811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Sample Problem 4</a:t>
                </a:r>
                <a:r>
                  <a:rPr lang="en-US" sz="2400" b="1" dirty="0"/>
                  <a:t>: Use a table to find the solution of each equation.</a:t>
                </a: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A.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𝟕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𝟏𝟎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𝟒𝟓</m:t>
                    </m:r>
                  </m:oMath>
                </a14:m>
                <a:r>
                  <a:rPr lang="en-US" sz="2400" b="1" dirty="0"/>
                  <a:t>	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6858000" y="3562350"/>
            <a:ext cx="13716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8075692"/>
                  </p:ext>
                </p:extLst>
              </p:nvPr>
            </p:nvGraphicFramePr>
            <p:xfrm>
              <a:off x="685800" y="2190750"/>
              <a:ext cx="7772400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743200"/>
                    <a:gridCol w="228600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𝟒𝟓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≠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𝟒𝟓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≠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𝟒𝟓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≠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8075692"/>
                  </p:ext>
                </p:extLst>
              </p:nvPr>
            </p:nvGraphicFramePr>
            <p:xfrm>
              <a:off x="685800" y="2190750"/>
              <a:ext cx="7772400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743200"/>
                    <a:gridCol w="228600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667" r="-750000" b="-4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3556" r="-150000" b="-4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667" t="-100000" r="-750000" b="-3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3556" t="-100000" r="-150000" b="-3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60267" t="-100000" r="-80000" b="-3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25333" t="-100000" b="-3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667" t="-200000" r="-750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3556" t="-200000" r="-150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60267" t="-200000" r="-80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25333" t="-200000" b="-2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667" t="-300000" r="-75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3556" t="-300000" r="-15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60267" t="-300000" r="-8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25333" t="-300000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67" t="-400000" r="-75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3556" t="-400000" r="-15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60267" t="-400000" r="-8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25333" t="-400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7458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823364" y="2647950"/>
            <a:ext cx="13716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800600" y="15811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Sample Problem 4</a:t>
                </a:r>
                <a:r>
                  <a:rPr lang="en-US" sz="2400" b="1" dirty="0"/>
                  <a:t>: Use a table to find the solution of each equation.</a:t>
                </a: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B.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𝟕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𝟏𝟒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𝟐𝟏</m:t>
                    </m:r>
                  </m:oMath>
                </a14:m>
                <a:r>
                  <a:rPr lang="en-US" sz="2400" b="1" dirty="0"/>
                  <a:t>	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1918629"/>
                  </p:ext>
                </p:extLst>
              </p:nvPr>
            </p:nvGraphicFramePr>
            <p:xfrm>
              <a:off x="685800" y="2190750"/>
              <a:ext cx="777240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743200"/>
                    <a:gridCol w="228600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≠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≠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1918629"/>
                  </p:ext>
                </p:extLst>
              </p:nvPr>
            </p:nvGraphicFramePr>
            <p:xfrm>
              <a:off x="685800" y="2190750"/>
              <a:ext cx="777240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743200"/>
                    <a:gridCol w="228600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r="-750000" b="-3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r="-150000" b="-3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100000" r="-750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100000" r="-150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100000" r="-80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100000" b="-2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200000" r="-75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200000" r="-15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200000" r="-8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200000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300000" r="-75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300000" r="-15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300000" r="-8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300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7458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858000" y="2647950"/>
            <a:ext cx="13716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800600" y="15811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Sample Problem 4</a:t>
                </a:r>
                <a:r>
                  <a:rPr lang="en-US" sz="2400" b="1" dirty="0"/>
                  <a:t>: Use a table to find the solution of each equation.</a:t>
                </a: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C.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𝟏𝟐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𝟖</m:t>
                    </m:r>
                  </m:oMath>
                </a14:m>
                <a:r>
                  <a:rPr lang="en-US" sz="2400" b="1" dirty="0"/>
                  <a:t>	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</m:t>
                    </m:r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2250121"/>
                  </p:ext>
                </p:extLst>
              </p:nvPr>
            </p:nvGraphicFramePr>
            <p:xfrm>
              <a:off x="685800" y="2190750"/>
              <a:ext cx="777240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743200"/>
                    <a:gridCol w="228600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≠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≠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2250121"/>
                  </p:ext>
                </p:extLst>
              </p:nvPr>
            </p:nvGraphicFramePr>
            <p:xfrm>
              <a:off x="685800" y="2190750"/>
              <a:ext cx="777240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743200"/>
                    <a:gridCol w="228600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r="-750000" b="-3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r="-150000" b="-3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100000" r="-750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100000" r="-150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100000" r="-80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100000" b="-2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200000" r="-75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200000" r="-15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200000" r="-8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200000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300000" r="-75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300000" r="-15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300000" r="-8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300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41874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5</a:t>
                </a:r>
                <a:r>
                  <a:rPr lang="en-US" sz="2400" b="1" dirty="0"/>
                  <a:t>: Use a table to find two consecutive integers between which the solution lies.</a:t>
                </a: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A.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𝟐𝟎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𝟑𝟕</m:t>
                    </m:r>
                  </m:oMath>
                </a14:m>
                <a:endParaRPr lang="en-US" sz="2400" dirty="0" smtClean="0"/>
              </a:p>
              <a:p>
                <a:pPr marL="0" lv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B.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𝟑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𝟑𝟔</m:t>
                    </m:r>
                  </m:oMath>
                </a14:m>
                <a:endParaRPr lang="en-US" sz="2400" dirty="0"/>
              </a:p>
              <a:p>
                <a:pPr marL="0" lv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C.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</m:oMath>
                </a14:m>
                <a:endParaRPr lang="en-US" sz="2400" dirty="0"/>
              </a:p>
              <a:p>
                <a:pPr marL="0" lv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099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858000" y="3105150"/>
            <a:ext cx="1371600" cy="9144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879272" y="1581150"/>
            <a:ext cx="15544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5</a:t>
                </a:r>
                <a:r>
                  <a:rPr lang="en-US" sz="2400" b="1" dirty="0"/>
                  <a:t>: Use a table to find two consecutive integers between which the solution lies.</a:t>
                </a: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A.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𝟐𝟎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𝟑𝟕</m:t>
                    </m:r>
                  </m:oMath>
                </a14:m>
                <a:r>
                  <a:rPr lang="en-US" sz="2400" b="1" dirty="0"/>
                  <a:t>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𝟕</m:t>
                    </m:r>
                    <m:r>
                      <a:rPr lang="en-US" sz="2400" b="1" i="1">
                        <a:latin typeface="Cambria Math"/>
                      </a:rPr>
                      <m:t>&lt;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&lt;</m:t>
                    </m:r>
                    <m:r>
                      <a:rPr lang="en-US" sz="2400" b="1" i="1">
                        <a:latin typeface="Cambria Math"/>
                      </a:rPr>
                      <m:t>𝟖</m:t>
                    </m:r>
                  </m:oMath>
                </a14:m>
                <a:endParaRPr lang="en-US" sz="2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7936429"/>
                  </p:ext>
                </p:extLst>
              </p:nvPr>
            </p:nvGraphicFramePr>
            <p:xfrm>
              <a:off x="685800" y="2190750"/>
              <a:ext cx="777240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743200"/>
                    <a:gridCol w="228600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𝟑𝟔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7936429"/>
                  </p:ext>
                </p:extLst>
              </p:nvPr>
            </p:nvGraphicFramePr>
            <p:xfrm>
              <a:off x="685800" y="2190750"/>
              <a:ext cx="777240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743200"/>
                    <a:gridCol w="228600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r="-750000" b="-3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r="-150000" b="-3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100000" r="-750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100000" r="-150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100000" r="-80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100000" b="-2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200000" r="-75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200000" r="-15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200000" r="-8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200000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300000" r="-75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300000" r="-15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300000" r="-8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300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6227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0" y="1581150"/>
            <a:ext cx="20116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p:sp>
        <p:nvSpPr>
          <p:cNvPr id="8" name="Rectangle 7"/>
          <p:cNvSpPr/>
          <p:nvPr/>
        </p:nvSpPr>
        <p:spPr>
          <a:xfrm>
            <a:off x="6851073" y="2647950"/>
            <a:ext cx="1371600" cy="9144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5</a:t>
                </a:r>
                <a:r>
                  <a:rPr lang="en-US" sz="2400" b="1" dirty="0"/>
                  <a:t>: Use a table to find two consecutive integers between which the solution lies.</a:t>
                </a: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B.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𝟑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𝟑𝟔</m:t>
                    </m:r>
                  </m:oMath>
                </a14:m>
                <a:r>
                  <a:rPr lang="en-US" sz="2400" b="1" dirty="0"/>
                  <a:t>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𝟏𝟎</m:t>
                    </m:r>
                    <m:r>
                      <a:rPr lang="en-US" sz="2400" b="1" i="1">
                        <a:latin typeface="Cambria Math"/>
                      </a:rPr>
                      <m:t>&lt;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&lt;</m:t>
                    </m:r>
                    <m:r>
                      <a:rPr lang="en-US" sz="2400" b="1" i="1">
                        <a:latin typeface="Cambria Math"/>
                      </a:rPr>
                      <m:t>𝟏𝟏</m:t>
                    </m:r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5216079"/>
                  </p:ext>
                </p:extLst>
              </p:nvPr>
            </p:nvGraphicFramePr>
            <p:xfrm>
              <a:off x="685800" y="2190750"/>
              <a:ext cx="777240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743200"/>
                    <a:gridCol w="228600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𝟑𝟒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𝟏𝟏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𝟑𝟕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5216079"/>
                  </p:ext>
                </p:extLst>
              </p:nvPr>
            </p:nvGraphicFramePr>
            <p:xfrm>
              <a:off x="685800" y="2190750"/>
              <a:ext cx="777240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743200"/>
                    <a:gridCol w="228600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r="-750000" b="-3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r="-150000" b="-3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100000" r="-750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100000" r="-150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100000" r="-80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100000" b="-2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200000" r="-75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200000" r="-15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200000" r="-8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200000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300000" r="-75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300000" r="-15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300000" r="-8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300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7679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858000" y="3113809"/>
            <a:ext cx="1371600" cy="9144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810000" y="1581150"/>
            <a:ext cx="219456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5</a:t>
                </a:r>
                <a:r>
                  <a:rPr lang="en-US" sz="2400" b="1" dirty="0"/>
                  <a:t>: Use a table to find two consecutive integers between which the solution lies.</a:t>
                </a: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C.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b="1" dirty="0"/>
                  <a:t>		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−</m:t>
                    </m:r>
                    <m:r>
                      <a:rPr lang="en-US" sz="2400" b="1" i="1" smtClean="0">
                        <a:latin typeface="Cambria Math"/>
                      </a:rPr>
                      <m:t>𝟐</m:t>
                    </m:r>
                    <m:r>
                      <a:rPr lang="en-US" sz="2400" b="1" i="1" smtClean="0">
                        <a:latin typeface="Cambria Math"/>
                      </a:rPr>
                      <m:t>&lt;</m:t>
                    </m:r>
                    <m:r>
                      <a:rPr lang="en-US" sz="2400" b="1" i="1" smtClean="0">
                        <a:latin typeface="Cambria Math"/>
                      </a:rPr>
                      <m:t>𝒙</m:t>
                    </m:r>
                    <m:r>
                      <a:rPr lang="en-US" sz="2400" b="1" i="1" smtClean="0">
                        <a:latin typeface="Cambria Math"/>
                      </a:rPr>
                      <m:t>&lt;−</m:t>
                    </m:r>
                    <m:r>
                      <a:rPr lang="en-US" sz="2400" b="1" i="1" smtClean="0">
                        <a:latin typeface="Cambria Math"/>
                      </a:rPr>
                      <m:t>𝟑</m:t>
                    </m:r>
                  </m:oMath>
                </a14:m>
                <a:endParaRPr lang="en-US" sz="2400" dirty="0"/>
              </a:p>
              <a:p>
                <a:pPr marL="0" lv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8371012"/>
                  </p:ext>
                </p:extLst>
              </p:nvPr>
            </p:nvGraphicFramePr>
            <p:xfrm>
              <a:off x="685800" y="2190750"/>
              <a:ext cx="777240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743200"/>
                    <a:gridCol w="228600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8371012"/>
                  </p:ext>
                </p:extLst>
              </p:nvPr>
            </p:nvGraphicFramePr>
            <p:xfrm>
              <a:off x="685800" y="2190750"/>
              <a:ext cx="777240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743200"/>
                    <a:gridCol w="228600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r="-750000" b="-3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r="-150000" b="-3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100000" r="-750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100000" r="-150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100000" r="-80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100000" b="-2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200000" r="-75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200000" r="-15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200000" r="-8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200000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300000" r="-75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300000" r="-15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300000" r="-8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300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7679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AN INTRODUCTION TO EQUATIONS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solve equations and check </a:t>
            </a:r>
            <a:r>
              <a:rPr lang="en-US" sz="2400" dirty="0" smtClean="0"/>
              <a:t>solutions and</a:t>
            </a:r>
          </a:p>
          <a:p>
            <a:pPr marL="0" indent="0" algn="ctr">
              <a:buNone/>
            </a:pPr>
            <a:r>
              <a:rPr lang="en-US" sz="2400" dirty="0"/>
              <a:t>solve equations using </a:t>
            </a:r>
            <a:r>
              <a:rPr lang="en-US" sz="2400" dirty="0" smtClean="0"/>
              <a:t>tables and mental math.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Defining a variable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Four-step problem solving plan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Formula</a:t>
            </a:r>
          </a:p>
          <a:p>
            <a:pPr>
              <a:buFont typeface="Symbol" panose="05050102010706020507" pitchFamily="18" charset="2"/>
              <a:buChar char="·"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6</a:t>
                </a:r>
                <a:r>
                  <a:rPr lang="en-US" sz="2400" b="1" dirty="0"/>
                  <a:t>: Find the solution of each equation using mental math or table. If the solution lies between two consecutive integers, identify those integers.</a:t>
                </a: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A.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𝟑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𝟗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𝟏𝟒</m:t>
                    </m:r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lvl="0" indent="0">
                  <a:buNone/>
                </a:pPr>
                <a:r>
                  <a:rPr lang="en-US" sz="2400" dirty="0" smtClean="0"/>
                  <a:t>B.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𝟏𝟕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𝟗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d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C.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𝟐𝟏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𝟕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4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099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724400" y="1885950"/>
            <a:ext cx="16459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6</a:t>
                </a:r>
                <a:r>
                  <a:rPr lang="en-US" sz="2400" b="1" dirty="0"/>
                  <a:t>: Find the solution of each equation using mental math or table. If the solution lies between two consecutive integers, identify those integers.</a:t>
                </a: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A.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𝟑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𝟗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𝟏𝟒</m:t>
                    </m:r>
                  </m:oMath>
                </a14:m>
                <a:r>
                  <a:rPr lang="en-US" sz="2400" b="1" dirty="0"/>
                  <a:t>	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𝟕</m:t>
                    </m:r>
                    <m:r>
                      <a:rPr lang="en-US" sz="2400" b="1" i="1">
                        <a:latin typeface="Cambria Math"/>
                      </a:rPr>
                      <m:t>&lt;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&lt;</m:t>
                    </m:r>
                    <m:r>
                      <a:rPr lang="en-US" sz="2400" b="1" i="1">
                        <a:latin typeface="Cambria Math"/>
                      </a:rPr>
                      <m:t>𝟖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4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858000" y="3028950"/>
            <a:ext cx="1371600" cy="9144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5980628"/>
                  </p:ext>
                </p:extLst>
              </p:nvPr>
            </p:nvGraphicFramePr>
            <p:xfrm>
              <a:off x="685800" y="2571750"/>
              <a:ext cx="777240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743200"/>
                    <a:gridCol w="228600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5980628"/>
                  </p:ext>
                </p:extLst>
              </p:nvPr>
            </p:nvGraphicFramePr>
            <p:xfrm>
              <a:off x="685800" y="2571750"/>
              <a:ext cx="777240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743200"/>
                    <a:gridCol w="228600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1333" r="-750000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1333" r="-150000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101333" r="-750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101333" r="-150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101333" r="-80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101333" b="-2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201333" r="-75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201333" r="-15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201333" r="-8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201333" b="-1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301333" r="-7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301333" r="-1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301333" r="-8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30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6971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724400" y="1885950"/>
            <a:ext cx="1295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6</a:t>
                </a:r>
                <a:r>
                  <a:rPr lang="en-US" sz="2400" b="1" dirty="0"/>
                  <a:t>: Find the solution of each equation using mental math or table. If the solution lies between two consecutive integers, identify those integers.</a:t>
                </a: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B.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𝟏𝟕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𝟗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d>
                  </m:oMath>
                </a14:m>
                <a:r>
                  <a:rPr lang="en-US" sz="2400" b="1" dirty="0"/>
                  <a:t>	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=−</m:t>
                    </m:r>
                    <m:r>
                      <a:rPr lang="en-US" sz="2400" b="1" i="1">
                        <a:latin typeface="Cambria Math"/>
                      </a:rPr>
                      <m:t>𝟖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4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858000" y="3028950"/>
            <a:ext cx="13716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140535"/>
                  </p:ext>
                </p:extLst>
              </p:nvPr>
            </p:nvGraphicFramePr>
            <p:xfrm>
              <a:off x="685800" y="2571750"/>
              <a:ext cx="777240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743200"/>
                    <a:gridCol w="228600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d>
                                      <m:d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𝟖</m:t>
                                        </m:r>
                                      </m:e>
                                    </m:d>
                                  </m:e>
                                </m:d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d>
                                      <m:d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𝟗</m:t>
                                        </m:r>
                                      </m:e>
                                    </m:d>
                                  </m:e>
                                </m:d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140535"/>
                  </p:ext>
                </p:extLst>
              </p:nvPr>
            </p:nvGraphicFramePr>
            <p:xfrm>
              <a:off x="685800" y="2571750"/>
              <a:ext cx="777240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743200"/>
                    <a:gridCol w="228600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1333" r="-750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1333" r="-150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101333" r="-75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101333" r="-15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101333" r="-8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101333" b="-1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201333" r="-7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201333" r="-1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201333" r="-8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20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09888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724400" y="1885950"/>
            <a:ext cx="16459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6</a:t>
                </a:r>
                <a:r>
                  <a:rPr lang="en-US" sz="2400" b="1" dirty="0"/>
                  <a:t>: Find the solution of each equation using mental math or table. If the solution lies between two consecutive integers, identify those integers.</a:t>
                </a: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C.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𝟐𝟏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𝟕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b="1" dirty="0"/>
                  <a:t>	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𝟏</m:t>
                    </m:r>
                    <m:r>
                      <a:rPr lang="en-US" sz="2400" b="1" i="1">
                        <a:latin typeface="Cambria Math"/>
                      </a:rPr>
                      <m:t>&lt;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&lt;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4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858000" y="3028950"/>
            <a:ext cx="1371600" cy="9144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9004546"/>
                  </p:ext>
                </p:extLst>
              </p:nvPr>
            </p:nvGraphicFramePr>
            <p:xfrm>
              <a:off x="685800" y="2571750"/>
              <a:ext cx="777240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743200"/>
                    <a:gridCol w="228600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9004546"/>
                  </p:ext>
                </p:extLst>
              </p:nvPr>
            </p:nvGraphicFramePr>
            <p:xfrm>
              <a:off x="685800" y="2571750"/>
              <a:ext cx="777240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743200"/>
                    <a:gridCol w="228600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1333" r="-750000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1333" r="-150000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101333" r="-750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101333" r="-150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101333" r="-80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101333" b="-2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201333" r="-75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201333" r="-15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201333" r="-8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201333" b="-1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667" t="-301333" r="-7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3556" t="-301333" r="-1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60267" t="-301333" r="-8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325333" t="-30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09888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90600" y="3404755"/>
            <a:ext cx="16459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733800" y="4095750"/>
            <a:ext cx="16459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477000" y="3404755"/>
            <a:ext cx="16459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477000" y="4118264"/>
            <a:ext cx="16459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733800" y="3404755"/>
            <a:ext cx="16459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990600" y="4095750"/>
            <a:ext cx="164592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TRANSLATING SENTENCES TO EQUATIONS</a:t>
            </a:r>
            <a:r>
              <a:rPr lang="en-US" sz="2400" b="1" dirty="0"/>
              <a:t>: </a:t>
            </a:r>
            <a:endParaRPr lang="en-US" sz="2400" dirty="0"/>
          </a:p>
          <a:p>
            <a:pPr marL="457200" lvl="0" indent="-457200">
              <a:buFont typeface="+mj-lt"/>
              <a:buAutoNum type="arabicPeriod"/>
            </a:pPr>
            <a:r>
              <a:rPr lang="en-US" sz="2400" dirty="0" smtClean="0"/>
              <a:t>Use </a:t>
            </a:r>
            <a:r>
              <a:rPr lang="en-US" sz="2400" dirty="0"/>
              <a:t>variables to represent the unspecified numbers or measures referred to in the sentence or problem.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sz="2400" dirty="0" smtClean="0"/>
              <a:t>Write </a:t>
            </a:r>
            <a:r>
              <a:rPr lang="en-US" sz="2400" dirty="0"/>
              <a:t>the verbal expressions as algebraic expressions.</a:t>
            </a:r>
          </a:p>
          <a:p>
            <a:pPr marL="0" indent="0">
              <a:buNone/>
            </a:pPr>
            <a:r>
              <a:rPr lang="en-US" sz="2400" dirty="0"/>
              <a:t> </a:t>
            </a:r>
          </a:p>
          <a:p>
            <a:pPr marL="0" indent="0">
              <a:buNone/>
            </a:pPr>
            <a:r>
              <a:rPr lang="en-US" sz="2400" dirty="0"/>
              <a:t>Verbal Expressions that suggest the </a:t>
            </a:r>
            <a:r>
              <a:rPr lang="en-US" sz="2400" b="1" dirty="0">
                <a:solidFill>
                  <a:srgbClr val="0070C0"/>
                </a:solidFill>
              </a:rPr>
              <a:t>equals sign</a:t>
            </a:r>
            <a:r>
              <a:rPr lang="en-US" sz="2400" dirty="0"/>
              <a:t>: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312443"/>
              </p:ext>
            </p:extLst>
          </p:nvPr>
        </p:nvGraphicFramePr>
        <p:xfrm>
          <a:off x="457200" y="3257550"/>
          <a:ext cx="8229600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2743200"/>
                <a:gridCol w="2743200"/>
                <a:gridCol w="2743200"/>
              </a:tblGrid>
              <a:tr h="73152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is equal to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Calibri"/>
                        </a:rPr>
                        <a:t>is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2000">
                          <a:effectLst/>
                          <a:latin typeface="Calibri"/>
                        </a:rPr>
                        <a:t>is as much as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equals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is the same as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</a:rPr>
                        <a:t>is identical to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320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7</a:t>
                </a:r>
                <a:r>
                  <a:rPr lang="en-US" sz="2400" b="1" dirty="0"/>
                  <a:t>: </a:t>
                </a:r>
                <a:r>
                  <a:rPr lang="en-US" sz="2400" dirty="0"/>
                  <a:t>Write an equation for each sentence</a:t>
                </a:r>
                <a:r>
                  <a:rPr lang="en-US" sz="2400" dirty="0" smtClean="0"/>
                  <a:t>.</a:t>
                </a:r>
                <a:endParaRPr lang="en-US" sz="2400" dirty="0"/>
              </a:p>
              <a:p>
                <a:pPr marL="0" lvl="0" indent="0">
                  <a:buNone/>
                </a:pPr>
                <a:endParaRPr lang="en-US" sz="2400" dirty="0" smtClean="0"/>
              </a:p>
              <a:p>
                <a:pPr marL="457200" lvl="0" indent="-457200">
                  <a:buNone/>
                </a:pPr>
                <a:r>
                  <a:rPr lang="en-US" sz="2400" dirty="0" smtClean="0"/>
                  <a:t>A.  Fifteen </a:t>
                </a:r>
                <a:r>
                  <a:rPr lang="en-US" sz="2400" dirty="0"/>
                  <a:t>times the number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/>
                  <a:t> is equal to four times the sum of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𝒄</m:t>
                    </m:r>
                  </m:oMath>
                </a14:m>
                <a:r>
                  <a:rPr lang="en-US" sz="2400" dirty="0"/>
                  <a:t>. </a:t>
                </a: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B.  Three </a:t>
                </a:r>
                <a:r>
                  <a:rPr lang="en-US" sz="2400" dirty="0"/>
                  <a:t>times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dirty="0"/>
                  <a:t> subtracted from 57 equals 29.</a:t>
                </a:r>
              </a:p>
              <a:p>
                <a:pPr marL="0" indent="0">
                  <a:buNone/>
                </a:pPr>
                <a:endParaRPr lang="en-US" sz="2400" b="1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C.  The </a:t>
                </a:r>
                <a:r>
                  <a:rPr lang="en-US" sz="2400" dirty="0"/>
                  <a:t>difference of 10 and a number is 5. </a:t>
                </a: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50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200400" y="2343150"/>
            <a:ext cx="27432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0" y="3181350"/>
            <a:ext cx="27432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200400" y="3943350"/>
            <a:ext cx="27432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Sample Problem 7</a:t>
                </a:r>
                <a:r>
                  <a:rPr lang="en-US" sz="2400" b="1" dirty="0"/>
                  <a:t>: </a:t>
                </a:r>
                <a:r>
                  <a:rPr lang="en-US" sz="2400" dirty="0"/>
                  <a:t>Write an equation for each sentence</a:t>
                </a:r>
                <a:r>
                  <a:rPr lang="en-US" sz="2400" dirty="0" smtClean="0"/>
                  <a:t>.</a:t>
                </a:r>
                <a:endParaRPr lang="en-US" sz="2400" dirty="0"/>
              </a:p>
              <a:p>
                <a:pPr marL="0" lvl="0" indent="0">
                  <a:buNone/>
                </a:pPr>
                <a:endParaRPr lang="en-US" sz="2400" dirty="0" smtClean="0"/>
              </a:p>
              <a:p>
                <a:pPr marL="457200" lvl="0" indent="-457200">
                  <a:buNone/>
                </a:pPr>
                <a:r>
                  <a:rPr lang="en-US" sz="2400" dirty="0" smtClean="0"/>
                  <a:t>A.  Fifteen </a:t>
                </a:r>
                <a:r>
                  <a:rPr lang="en-US" sz="2400" dirty="0"/>
                  <a:t>times the number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/>
                  <a:t> is equal to four times the sum of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𝒄</m:t>
                    </m:r>
                  </m:oMath>
                </a14:m>
                <a:r>
                  <a:rPr lang="en-US" sz="2400" dirty="0"/>
                  <a:t>.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𝟏𝟓</m:t>
                      </m:r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r>
                        <a:rPr lang="en-US" sz="2400" b="1" i="1">
                          <a:latin typeface="Cambria Math"/>
                        </a:rPr>
                        <m:t>𝒂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𝟒</m:t>
                      </m:r>
                      <m:d>
                        <m:d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𝒃</m:t>
                          </m:r>
                          <m:r>
                            <a:rPr lang="en-US" sz="2400" b="1" i="1">
                              <a:latin typeface="Cambria Math"/>
                            </a:rPr>
                            <m:t>+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𝒄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 </a:t>
                </a:r>
                <a:r>
                  <a:rPr lang="en-US" sz="2400" dirty="0" smtClean="0"/>
                  <a:t>B.  Three </a:t>
                </a:r>
                <a:r>
                  <a:rPr lang="en-US" sz="2400" dirty="0"/>
                  <a:t>times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dirty="0"/>
                  <a:t> subtracted from 57 equals 29.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𝟓𝟕</m:t>
                      </m:r>
                      <m:r>
                        <a:rPr lang="en-US" sz="2400" b="1" i="1">
                          <a:latin typeface="Cambria Math"/>
                        </a:rPr>
                        <m:t>−</m:t>
                      </m:r>
                      <m:r>
                        <a:rPr lang="en-US" sz="2400" b="1" i="1" smtClean="0">
                          <a:latin typeface="Cambria Math"/>
                        </a:rPr>
                        <m:t>𝟑</m:t>
                      </m:r>
                      <m:r>
                        <a:rPr lang="en-US" sz="2400" b="1" i="1" smtClean="0"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𝟐𝟗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 </a:t>
                </a:r>
                <a:r>
                  <a:rPr lang="en-US" sz="2400" dirty="0" smtClean="0"/>
                  <a:t>C.  The </a:t>
                </a:r>
                <a:r>
                  <a:rPr lang="en-US" sz="2400" dirty="0"/>
                  <a:t>difference of 10 and a number is 5.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𝟏𝟎</m:t>
                      </m:r>
                      <m:r>
                        <a:rPr lang="en-US" sz="2400" b="1" i="1"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629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EQUATION</a:t>
                </a:r>
                <a:r>
                  <a:rPr lang="en-US" sz="2400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dirty="0">
                    <a:effectLst/>
                  </a:rPr>
                  <a:t>is a mathematical sentence that uses an equal sign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(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>
                    <a:effectLst/>
                  </a:rPr>
                  <a:t>. It can be used to represent the relationship between two quantities that have the same value. </a:t>
                </a:r>
              </a:p>
              <a:p>
                <a:pPr marL="0" indent="0">
                  <a:buNone/>
                </a:pPr>
                <a:r>
                  <a:rPr lang="en-US" sz="2400" b="1" dirty="0"/>
                  <a:t> 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TYPES</a:t>
                </a:r>
                <a:endParaRPr lang="en-US" sz="2400" dirty="0">
                  <a:solidFill>
                    <a:srgbClr val="0070C0"/>
                  </a:solidFill>
                  <a:effectLst/>
                </a:endParaRPr>
              </a:p>
              <a:p>
                <a:pPr marL="0" lv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True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equation</a:t>
                </a:r>
                <a:endParaRPr lang="en-US" sz="2400" dirty="0" smtClean="0"/>
              </a:p>
              <a:p>
                <a:pPr marL="0" lvl="0" indent="0" algn="ctr">
                  <a:buNone/>
                </a:pPr>
                <a:r>
                  <a:rPr lang="en-US" sz="2400" dirty="0" smtClean="0"/>
                  <a:t>If </a:t>
                </a:r>
                <a:r>
                  <a:rPr lang="en-US" sz="2400" dirty="0"/>
                  <a:t>the expressions on either side of the equal sign are equal.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𝟏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𝟗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𝟏𝟎</m:t>
                    </m:r>
                  </m:oMath>
                </a14:m>
                <a:r>
                  <a:rPr lang="en-US" sz="2400" b="1" dirty="0"/>
                  <a:t>	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𝟏𝟎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TYPES</a:t>
                </a:r>
                <a:endParaRPr lang="en-US" sz="2400" dirty="0">
                  <a:effectLst/>
                </a:endParaRPr>
              </a:p>
              <a:p>
                <a:pPr marL="0" lv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False equation</a:t>
                </a:r>
                <a:endParaRPr lang="en-US" sz="2400" dirty="0" smtClean="0"/>
              </a:p>
              <a:p>
                <a:pPr marL="0" lvl="0" indent="0" algn="ctr">
                  <a:buNone/>
                </a:pPr>
                <a:r>
                  <a:rPr lang="en-US" sz="2400" dirty="0" smtClean="0"/>
                  <a:t>If </a:t>
                </a:r>
                <a:r>
                  <a:rPr lang="en-US" sz="2400" dirty="0"/>
                  <a:t>the expressions on either side of the equal sign are not equal.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𝟏𝟏</m:t>
                    </m:r>
                  </m:oMath>
                </a14:m>
                <a:r>
                  <a:rPr lang="en-US" sz="2400" b="1" dirty="0"/>
                  <a:t>	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𝟏𝟏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𝟗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</m:oMath>
                </a14:m>
                <a:endParaRPr lang="en-US" sz="2400" dirty="0"/>
              </a:p>
              <a:p>
                <a:pPr marL="0" indent="0" algn="ctr">
                  <a:buNone/>
                </a:pPr>
                <a:r>
                  <a:rPr lang="en-US" sz="2400" dirty="0"/>
                  <a:t> </a:t>
                </a:r>
              </a:p>
              <a:p>
                <a:pPr marL="0" lv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Open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Sentence</a:t>
                </a:r>
                <a:endParaRPr lang="en-US" sz="2400" dirty="0"/>
              </a:p>
              <a:p>
                <a:pPr marL="0" lvl="0" indent="0" algn="ctr">
                  <a:buNone/>
                </a:pPr>
                <a:r>
                  <a:rPr lang="en-US" sz="2400" dirty="0" smtClean="0"/>
                  <a:t>If </a:t>
                </a:r>
                <a:r>
                  <a:rPr lang="en-US" sz="2400" dirty="0"/>
                  <a:t>the equation contains one or more variables, and maybe a true </a:t>
                </a:r>
                <a:endParaRPr lang="en-US" sz="2400" dirty="0" smtClean="0"/>
              </a:p>
              <a:p>
                <a:pPr marL="0" lvl="0" indent="0" algn="ctr">
                  <a:buNone/>
                </a:pPr>
                <a:r>
                  <a:rPr lang="en-US" sz="2400" dirty="0" smtClean="0"/>
                  <a:t>or a </a:t>
                </a:r>
                <a:r>
                  <a:rPr lang="en-US" sz="2400" dirty="0"/>
                  <a:t>false depending on the values of its variables.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𝟏𝟒</m:t>
                    </m:r>
                  </m:oMath>
                </a14:m>
                <a:r>
                  <a:rPr lang="en-US" sz="2400" b="1" dirty="0"/>
                  <a:t>		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𝟏𝟑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512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1</a:t>
                </a:r>
                <a:r>
                  <a:rPr lang="en-US" sz="2400" dirty="0" smtClean="0">
                    <a:ea typeface="Calibri"/>
                    <a:cs typeface="Times New Roman"/>
                  </a:rPr>
                  <a:t>: </a:t>
                </a:r>
                <a:r>
                  <a:rPr lang="en-US" sz="2400" b="1" dirty="0" smtClean="0"/>
                  <a:t>Tell </a:t>
                </a:r>
                <a:r>
                  <a:rPr lang="en-US" sz="2400" b="1" dirty="0"/>
                  <a:t>whether each equation is true, false, or open. Explain.</a:t>
                </a:r>
                <a:endParaRPr lang="en-US" sz="2400" dirty="0"/>
              </a:p>
              <a:p>
                <a:pPr marL="0" lvl="0" indent="0">
                  <a:buNone/>
                </a:pPr>
                <a:endParaRPr lang="en-US" sz="2400" b="1" dirty="0" smtClean="0"/>
              </a:p>
              <a:p>
                <a:pPr marL="0" lvl="0" indent="0">
                  <a:buNone/>
                </a:pPr>
                <a:r>
                  <a:rPr lang="en-US" sz="2400" dirty="0" smtClean="0"/>
                  <a:t>A.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𝟏𝟐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𝟏𝟖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𝟏𝟓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𝟏𝟓</m:t>
                    </m:r>
                  </m:oMath>
                </a14:m>
                <a:r>
                  <a:rPr lang="en-US" sz="2400" b="1" dirty="0"/>
                  <a:t> </a:t>
                </a:r>
                <a:endParaRPr lang="en-US" sz="2400" b="1" dirty="0" smtClean="0"/>
              </a:p>
              <a:p>
                <a:pPr marL="0" lvl="0" indent="0">
                  <a:buNone/>
                </a:pPr>
                <a:endParaRPr lang="en-US" sz="2400" dirty="0" smtClean="0"/>
              </a:p>
              <a:p>
                <a:pPr marL="0" lvl="0" indent="0">
                  <a:buNone/>
                </a:pPr>
                <a:r>
                  <a:rPr lang="en-US" sz="2400" dirty="0" smtClean="0"/>
                  <a:t>B.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𝟓</m:t>
                    </m:r>
                    <m:r>
                      <a:rPr lang="en-US" sz="2400" b="1" i="1">
                        <a:latin typeface="Cambria Math"/>
                      </a:rPr>
                      <m:t>⋅</m:t>
                    </m:r>
                    <m:r>
                      <a:rPr lang="en-US" sz="2400" b="1" i="1">
                        <a:latin typeface="Cambria Math"/>
                      </a:rPr>
                      <m:t>𝟕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𝟑𝟒</m:t>
                    </m:r>
                  </m:oMath>
                </a14:m>
                <a:endParaRPr lang="en-US" sz="2400" b="1" dirty="0" smtClean="0"/>
              </a:p>
              <a:p>
                <a:pPr marL="0" lvl="0" indent="0">
                  <a:buNone/>
                </a:pPr>
                <a:r>
                  <a:rPr lang="en-US" sz="2400" b="1" dirty="0"/>
                  <a:t> </a:t>
                </a: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C.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𝟑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𝟏𝟐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𝟒𝟖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3810000" y="1962150"/>
            <a:ext cx="24384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10000" y="2861310"/>
            <a:ext cx="24384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30782" y="3714750"/>
            <a:ext cx="24384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1</a:t>
                </a:r>
                <a:r>
                  <a:rPr lang="en-US" sz="2400" dirty="0" smtClean="0">
                    <a:ea typeface="Calibri"/>
                    <a:cs typeface="Times New Roman"/>
                  </a:rPr>
                  <a:t>: </a:t>
                </a:r>
                <a:r>
                  <a:rPr lang="en-US" sz="2400" b="1" dirty="0" smtClean="0"/>
                  <a:t>Tell </a:t>
                </a:r>
                <a:r>
                  <a:rPr lang="en-US" sz="2400" b="1" dirty="0"/>
                  <a:t>whether each equation is true, false, or open. Explain.</a:t>
                </a:r>
                <a:endParaRPr lang="en-US" sz="2400" dirty="0"/>
              </a:p>
              <a:p>
                <a:pPr marL="0" lvl="0" indent="0">
                  <a:buNone/>
                </a:pPr>
                <a:endParaRPr lang="en-US" sz="2400" b="1" dirty="0" smtClean="0"/>
              </a:p>
              <a:p>
                <a:pPr marL="0" lvl="0" indent="0">
                  <a:buNone/>
                </a:pPr>
                <a:r>
                  <a:rPr lang="en-US" sz="2400" dirty="0" smtClean="0"/>
                  <a:t>A.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𝟏𝟐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𝟏𝟖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𝟏𝟓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𝟏𝟓</m:t>
                    </m:r>
                  </m:oMath>
                </a14:m>
                <a:r>
                  <a:rPr lang="en-US" sz="2400" b="1" dirty="0"/>
                  <a:t>	</a:t>
                </a:r>
                <a:r>
                  <a:rPr lang="en-US" sz="2400" dirty="0"/>
                  <a:t>True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𝟑𝟎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𝟑𝟎</m:t>
                    </m:r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 </a:t>
                </a: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B.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𝟓</m:t>
                    </m:r>
                    <m:r>
                      <a:rPr lang="en-US" sz="2400" b="1" i="1">
                        <a:latin typeface="Cambria Math"/>
                      </a:rPr>
                      <m:t>⋅</m:t>
                    </m:r>
                    <m:r>
                      <a:rPr lang="en-US" sz="2400" b="1" i="1">
                        <a:latin typeface="Cambria Math"/>
                      </a:rPr>
                      <m:t>𝟕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𝟑𝟒</m:t>
                    </m:r>
                  </m:oMath>
                </a14:m>
                <a:r>
                  <a:rPr lang="en-US" sz="2400" b="1" dirty="0"/>
                  <a:t>		</a:t>
                </a:r>
                <a:r>
                  <a:rPr lang="en-US" sz="2400" b="1" dirty="0" smtClean="0"/>
                  <a:t>	</a:t>
                </a:r>
                <a:r>
                  <a:rPr lang="en-US" sz="2400" dirty="0" smtClean="0"/>
                  <a:t>False </a:t>
                </a:r>
                <a:r>
                  <a:rPr lang="en-US" sz="2400" dirty="0"/>
                  <a:t>	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𝟑𝟓</m:t>
                    </m:r>
                    <m:r>
                      <a:rPr lang="en-US" sz="2400" b="1" i="1">
                        <a:latin typeface="Cambria Math"/>
                      </a:rPr>
                      <m:t>≠</m:t>
                    </m:r>
                    <m:r>
                      <a:rPr lang="en-US" sz="2400" b="1" i="1">
                        <a:latin typeface="Cambria Math"/>
                      </a:rPr>
                      <m:t>𝟑𝟒</m:t>
                    </m:r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 </a:t>
                </a: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C.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𝟑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𝟏𝟐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𝟒𝟖</m:t>
                    </m:r>
                  </m:oMath>
                </a14:m>
                <a:r>
                  <a:rPr lang="en-US" sz="2400" b="1" dirty="0"/>
                  <a:t>		</a:t>
                </a:r>
                <a:r>
                  <a:rPr lang="en-US" sz="2400" dirty="0"/>
                  <a:t>Open	</a:t>
                </a:r>
                <a:r>
                  <a:rPr lang="en-US" sz="2400" b="1" dirty="0" smtClean="0"/>
                  <a:t>variable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</m:oMath>
                </a14:m>
                <a:endParaRPr lang="en-US" sz="24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3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336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SOLUTION OF AN EQUATION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containing a variable is a value of the variable that makes the equation true.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59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2</a:t>
                </a:r>
                <a:r>
                  <a:rPr lang="en-US" sz="2400" b="1" dirty="0"/>
                  <a:t>: Tell whether the given number is a solution of each equation.</a:t>
                </a: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A.  Is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𝟔</m:t>
                    </m:r>
                  </m:oMath>
                </a14:m>
                <a:r>
                  <a:rPr lang="en-US" sz="2400" dirty="0"/>
                  <a:t> a solution of the equation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𝟏𝟒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</m:oMath>
                </a14:m>
                <a:r>
                  <a:rPr lang="en-US" sz="2400" dirty="0"/>
                  <a:t>?		</a:t>
                </a:r>
              </a:p>
              <a:p>
                <a:pPr marL="0" indent="0" algn="ctr">
                  <a:buNone/>
                </a:pP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B.  Is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400" dirty="0"/>
                  <a:t> a solution of the equation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𝟏𝟎</m:t>
                    </m:r>
                  </m:oMath>
                </a14:m>
                <a:r>
                  <a:rPr lang="en-US" sz="2400" dirty="0"/>
                  <a:t>?</a:t>
                </a:r>
              </a:p>
              <a:p>
                <a:pPr marL="0" lvl="0" indent="0">
                  <a:buNone/>
                </a:pPr>
                <a:endParaRPr lang="en-US" sz="2000" dirty="0" smtClean="0"/>
              </a:p>
              <a:p>
                <a:pPr marL="0" lvl="0" indent="0">
                  <a:buNone/>
                </a:pPr>
                <a:r>
                  <a:rPr lang="en-US" sz="2400" dirty="0" smtClean="0"/>
                  <a:t>C.  Is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𝒛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</m:oMath>
                </a14:m>
                <a:r>
                  <a:rPr lang="en-US" sz="2400" dirty="0"/>
                  <a:t> a solution of the equation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𝒛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𝟔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𝟓𝟎</m:t>
                    </m:r>
                  </m:oMath>
                </a14:m>
                <a:r>
                  <a:rPr lang="en-US" sz="2400" dirty="0"/>
                  <a:t>?</a:t>
                </a: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320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3943350"/>
            <a:ext cx="54864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AN INTRODUCTION TO EQUATIONS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286000" y="1962150"/>
            <a:ext cx="283464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3028950"/>
            <a:ext cx="47244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01345" y="39433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943600" y="19621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858000" y="3013710"/>
            <a:ext cx="9144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Sample Problem 2</a:t>
                </a:r>
                <a:r>
                  <a:rPr lang="en-US" sz="2400" b="1" dirty="0"/>
                  <a:t>: Tell whether the given number is a solution of each equation.</a:t>
                </a: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A.  Is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𝟔</m:t>
                    </m:r>
                  </m:oMath>
                </a14:m>
                <a:r>
                  <a:rPr lang="en-US" sz="2400" dirty="0"/>
                  <a:t> a solution of the equation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𝟏𝟒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</m:oMath>
                </a14:m>
                <a:r>
                  <a:rPr lang="en-US" sz="2400" dirty="0"/>
                  <a:t>?		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𝒙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>
                        <a:latin typeface="Cambria Math"/>
                      </a:rPr>
                      <m:t>𝟏𝟒</m:t>
                    </m:r>
                    <m:r>
                      <a:rPr lang="en-US" sz="2000" b="1" i="1">
                        <a:latin typeface="Cambria Math"/>
                      </a:rPr>
                      <m:t>+</m:t>
                    </m:r>
                    <m:r>
                      <a:rPr lang="en-US" sz="2000" b="1" i="1">
                        <a:latin typeface="Cambria Math"/>
                      </a:rPr>
                      <m:t>𝟓</m:t>
                    </m:r>
                  </m:oMath>
                </a14:m>
                <a:r>
                  <a:rPr lang="en-US" sz="2000" dirty="0"/>
                  <a:t>	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𝒙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>
                        <a:latin typeface="Cambria Math"/>
                      </a:rPr>
                      <m:t>𝟏𝟗</m:t>
                    </m:r>
                  </m:oMath>
                </a14:m>
                <a:r>
                  <a:rPr lang="en-US" sz="2000" dirty="0" smtClean="0"/>
                  <a:t>		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𝒙</m:t>
                    </m:r>
                    <m:r>
                      <a:rPr lang="en-US" sz="2000" b="1" i="1">
                        <a:latin typeface="Cambria Math"/>
                      </a:rPr>
                      <m:t>≠</m:t>
                    </m:r>
                    <m:r>
                      <a:rPr lang="en-US" sz="2000" b="1" i="1">
                        <a:latin typeface="Cambria Math"/>
                      </a:rPr>
                      <m:t>𝟔</m:t>
                    </m:r>
                  </m:oMath>
                </a14:m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B.  Is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400" dirty="0"/>
                  <a:t> a solution of the equation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𝟏𝟎</m:t>
                    </m:r>
                  </m:oMath>
                </a14:m>
                <a:r>
                  <a:rPr lang="en-US" sz="2400" dirty="0"/>
                  <a:t>?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𝟒</m:t>
                    </m:r>
                    <m:r>
                      <a:rPr lang="en-US" sz="2000" b="1" i="1">
                        <a:latin typeface="Cambria Math"/>
                      </a:rPr>
                      <m:t>𝒚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>
                        <a:latin typeface="Cambria Math"/>
                      </a:rPr>
                      <m:t>𝟏𝟎</m:t>
                    </m:r>
                    <m:r>
                      <a:rPr lang="en-US" sz="2000" b="1" i="1">
                        <a:latin typeface="Cambria Math"/>
                      </a:rPr>
                      <m:t>−</m:t>
                    </m:r>
                    <m:r>
                      <a:rPr lang="en-US" sz="2000" b="1" i="1">
                        <a:latin typeface="Cambria Math"/>
                      </a:rPr>
                      <m:t>𝟐</m:t>
                    </m:r>
                  </m:oMath>
                </a14:m>
                <a:r>
                  <a:rPr lang="en-US" sz="2000" b="1" dirty="0"/>
                  <a:t>		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𝟒</m:t>
                    </m:r>
                    <m:r>
                      <a:rPr lang="en-US" sz="2000" b="1" i="1">
                        <a:latin typeface="Cambria Math"/>
                      </a:rPr>
                      <m:t>𝒚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>
                        <a:latin typeface="Cambria Math"/>
                      </a:rPr>
                      <m:t>𝟖</m:t>
                    </m:r>
                  </m:oMath>
                </a14:m>
                <a:r>
                  <a:rPr lang="en-US" sz="2000" b="1" dirty="0"/>
                  <a:t>	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𝒚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>
                        <a:latin typeface="Cambria Math"/>
                      </a:rPr>
                      <m:t>𝟐</m:t>
                    </m:r>
                  </m:oMath>
                </a14:m>
                <a:r>
                  <a:rPr lang="en-US" sz="2000" dirty="0" smtClean="0"/>
                  <a:t>		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𝒚</m:t>
                    </m:r>
                    <m:r>
                      <a:rPr lang="en-US" sz="2000" b="1" i="1">
                        <a:latin typeface="Cambria Math"/>
                      </a:rPr>
                      <m:t>≠</m:t>
                    </m:r>
                    <m:f>
                      <m:fPr>
                        <m:ctrlPr>
                          <a:rPr lang="en-US" sz="20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000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en-US" sz="2000" dirty="0"/>
              </a:p>
              <a:p>
                <a:pPr marL="0" lvl="0" indent="0">
                  <a:buNone/>
                </a:pPr>
                <a:r>
                  <a:rPr lang="en-US" sz="2400" dirty="0" smtClean="0"/>
                  <a:t>C.  Is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𝒛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</m:oMath>
                </a14:m>
                <a:r>
                  <a:rPr lang="en-US" sz="2400" dirty="0"/>
                  <a:t> a solution of the equation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𝟖</m:t>
                    </m:r>
                    <m:r>
                      <a:rPr lang="en-US" sz="2400" b="1" i="1">
                        <a:latin typeface="Cambria Math"/>
                      </a:rPr>
                      <m:t>𝒛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𝟔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𝟓𝟎</m:t>
                    </m:r>
                  </m:oMath>
                </a14:m>
                <a:r>
                  <a:rPr lang="en-US" sz="2400" dirty="0"/>
                  <a:t>?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𝟖</m:t>
                    </m:r>
                    <m:r>
                      <a:rPr lang="en-US" sz="2000" b="1" i="1">
                        <a:latin typeface="Cambria Math"/>
                      </a:rPr>
                      <m:t>𝒛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>
                        <a:latin typeface="Cambria Math"/>
                      </a:rPr>
                      <m:t>𝟓𝟎</m:t>
                    </m:r>
                    <m:r>
                      <a:rPr lang="en-US" sz="2000" b="1" i="1"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latin typeface="Cambria Math"/>
                      </a:rPr>
                      <m:t>𝟔</m:t>
                    </m:r>
                  </m:oMath>
                </a14:m>
                <a:r>
                  <a:rPr lang="en-US" sz="2000" b="1" dirty="0"/>
                  <a:t>		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𝟖</m:t>
                    </m:r>
                    <m:r>
                      <a:rPr lang="en-US" sz="2000" b="1" i="1">
                        <a:latin typeface="Cambria Math"/>
                      </a:rPr>
                      <m:t>𝒛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>
                        <a:latin typeface="Cambria Math"/>
                      </a:rPr>
                      <m:t>𝟓𝟔</m:t>
                    </m:r>
                  </m:oMath>
                </a14:m>
                <a:r>
                  <a:rPr lang="en-US" sz="2000" b="1" dirty="0"/>
                  <a:t>	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𝒛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r>
                      <a:rPr lang="en-US" sz="2000" b="1" i="1">
                        <a:latin typeface="Cambria Math"/>
                      </a:rPr>
                      <m:t>𝟕</m:t>
                    </m:r>
                  </m:oMath>
                </a14:m>
                <a:r>
                  <a:rPr lang="en-US" sz="2000" dirty="0" smtClean="0"/>
                  <a:t>		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𝒛</m:t>
                    </m:r>
                    <m:r>
                      <a:rPr lang="en-US" sz="2000" b="1" i="1">
                        <a:latin typeface="Cambria Math"/>
                      </a:rPr>
                      <m:t>≠</m:t>
                    </m:r>
                    <m:r>
                      <a:rPr lang="en-US" sz="2000" b="1" i="1">
                        <a:latin typeface="Cambria Math"/>
                      </a:rPr>
                      <m:t>𝟓</m:t>
                    </m:r>
                  </m:oMath>
                </a14:m>
                <a:endParaRPr lang="en-US" sz="20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3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1285</Words>
  <Application>Microsoft Office PowerPoint</Application>
  <PresentationFormat>On-screen Show (16:9)</PresentationFormat>
  <Paragraphs>300</Paragraphs>
  <Slides>26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  <vt:lpstr>AN INTRODUCTION TO EQUATIONS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Rafay</cp:lastModifiedBy>
  <cp:revision>96</cp:revision>
  <dcterms:created xsi:type="dcterms:W3CDTF">2016-12-20T05:05:08Z</dcterms:created>
  <dcterms:modified xsi:type="dcterms:W3CDTF">2017-04-16T11:09:30Z</dcterms:modified>
</cp:coreProperties>
</file>